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72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1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725-FB8B-7F24-B06E-B021830F5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BF0BE-4643-7A15-E8C4-27C7CE879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936DF-F4A0-7605-702E-13D6E259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A798F-B709-7BC5-3CD6-2130F216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E3EE-CF99-1116-EA64-B99B7D82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324-5CD6-7EC5-C7F0-FBB0FA3A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9BC17-EF4F-658E-C1B9-C8CC03E9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1CE3-53A5-2646-9461-3F83848D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823-C4C4-8254-B855-78C56B0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74E4-9EA0-F789-825F-01B4CF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6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8D9D-509E-8E81-6530-0E50DA1B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86DC1-925D-6254-F8E3-D633A9CF8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1D786-D8A7-3CC7-9FC4-FC7E9655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6C95-C8A7-911C-DD09-755BCDB4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2E9C-84EE-9994-69F2-CB291A6B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9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9BA3-BA74-F5A4-AAD2-2C997103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FEF0-02B4-BB15-BC30-84CB9F6F4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7C0EA-7025-EC81-4863-3B109743D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578DE-4B93-4219-09CF-8A65CE9A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July 10,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BAA38-3696-D3B7-68FA-5857B018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6CFCA-81B4-57A6-764A-30590FB3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4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D421-A306-6E5E-BACA-DBB0C4A7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229FD-25A3-C01E-876A-60871E789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0E9EB-7B73-648C-11C9-8138D59D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CB9AD-F5AC-40BD-15B5-9F6606BC0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9E2EF-32A9-0FD1-2903-5BF97398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13AF7-804A-DC76-C36C-B8FA887E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July 10,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ADF67-0033-AB72-EBDB-ECC5B8CD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53E01-EC85-C0AE-0DB9-9C95CFCB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7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0025-E19E-60FD-D979-41DF9B8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2D0B6-0AE3-2984-13DB-5F825FB9E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July 10,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A70D5-4ADE-6455-5440-882BA5FF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E1E1D-13AF-E54E-372E-B0DA114E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74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88D10-C583-5602-6013-F47C80EB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July 10,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CA0D1-D7F9-E5C9-A5D6-9DF4B879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AC03A-B9C2-3453-4766-6CFB55B7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0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4451-9432-6829-6E3B-CFF470AC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B759-E2FF-D7C2-D381-EF9A5B38E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BBDD3-6C66-C3BB-44A5-137427FE5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DACB7-B1F6-F530-F63B-2E1B3877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July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3AF06-2024-870C-F430-0EB52CB0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A03B2-0526-83D6-30F6-7C26FCCB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9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47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C689-BD1F-D861-904A-DAC51E7E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D595E-5AB5-0147-F11C-0F5C0130E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901E1-5F8D-4B49-B7F7-8E6929F33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6D42E-1443-FFCD-DC58-D1F2075D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July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EDEFC-2CE2-CCE1-E72F-70C1BFD9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6FA5-5D9C-27FC-EB53-EAF5949D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7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F75C-483B-820C-53A1-60D912BF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BC22E-67CB-EFB8-A814-E9DE3071E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8EA0D-A532-6D10-C2B0-44AE71EB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F5EB-CD14-4C8F-DC3B-FDB82ADF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136F4-3536-FB86-757D-1574BE0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2E0A1-164E-135E-13C3-E8C0B1072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B75F5-B5BA-C045-6754-4A2D17876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2CE5-9AD3-144C-879E-1191727B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1B26-9402-704A-66F3-065DBF02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A0EF-0017-B19D-B04B-511C719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July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July 10,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0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July 10,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74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July 10,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362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July 10,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July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July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1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July 10,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45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A29DC-60AE-CD30-759E-0069F26B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7277-5D72-7205-EB20-1343F953C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89AA8-3E90-F4C9-0B69-1B2AC3F15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July 10,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792A4-040C-0C86-6C2D-033D5EEB9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D73C-EB34-22B1-6400-41BEDE001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530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www.theforage.com/virtual-internships/NjynCWzGSaWXQCxSX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40C6349C-224C-5D0B-064E-AF3DB1CAA9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BE54E-98B0-363B-D915-502FDA1CA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425" y="6120953"/>
            <a:ext cx="2140993" cy="429369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/>
              <a:t>By Rahul Kumar</a:t>
            </a:r>
            <a:endParaRPr lang="en-IN" sz="1800" dirty="0"/>
          </a:p>
        </p:txBody>
      </p:sp>
      <p:pic>
        <p:nvPicPr>
          <p:cNvPr id="5" name="Picture 2" descr="British Airways logo">
            <a:hlinkClick r:id="rId5"/>
            <a:extLst>
              <a:ext uri="{FF2B5EF4-FFF2-40B4-BE49-F238E27FC236}">
                <a16:creationId xmlns:a16="http://schemas.microsoft.com/office/drawing/2014/main" id="{57DF642D-B6DD-4C84-26A3-24DDA7FA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43" y="423169"/>
            <a:ext cx="5709631" cy="89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1344C93-130C-ED98-19D7-7AC4D9E34FBA}"/>
              </a:ext>
            </a:extLst>
          </p:cNvPr>
          <p:cNvSpPr txBox="1">
            <a:spLocks/>
          </p:cNvSpPr>
          <p:nvPr/>
        </p:nvSpPr>
        <p:spPr>
          <a:xfrm>
            <a:off x="340426" y="5540929"/>
            <a:ext cx="5378419" cy="603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Calisto MT" panose="02040603050505030304" pitchFamily="18" charset="0"/>
              </a:rPr>
              <a:t>Predicting Customer Buying Behaviour</a:t>
            </a:r>
            <a:endParaRPr lang="en-IN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414153-1A82-27FF-7C65-11EB6492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08244"/>
            <a:ext cx="5536001" cy="42488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35E16C-E3E6-A63F-FF70-DE63C16BD1DE}"/>
              </a:ext>
            </a:extLst>
          </p:cNvPr>
          <p:cNvSpPr txBox="1"/>
          <p:nvPr/>
        </p:nvSpPr>
        <p:spPr>
          <a:xfrm>
            <a:off x="6043789" y="5162786"/>
            <a:ext cx="5293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Top 5 Features selected by ‘Random Forest’ method are: </a:t>
            </a:r>
          </a:p>
          <a:p>
            <a:endParaRPr lang="en-US" sz="1600" dirty="0"/>
          </a:p>
          <a:p>
            <a:r>
              <a:rPr lang="en-US" sz="1600" dirty="0"/>
              <a:t>1. </a:t>
            </a:r>
            <a:r>
              <a:rPr lang="en-US" sz="1600" b="1" dirty="0"/>
              <a:t>purchase_lead</a:t>
            </a:r>
            <a:r>
              <a:rPr lang="en-US" sz="1600" dirty="0"/>
              <a:t> , 2. </a:t>
            </a:r>
            <a:r>
              <a:rPr lang="en-US" sz="1600" b="1" dirty="0"/>
              <a:t>route</a:t>
            </a:r>
            <a:r>
              <a:rPr lang="en-US" sz="1600" dirty="0"/>
              <a:t> , 3. </a:t>
            </a:r>
            <a:r>
              <a:rPr lang="en-US" sz="1600" b="1" dirty="0"/>
              <a:t>flight_hour</a:t>
            </a:r>
            <a:r>
              <a:rPr lang="en-US" sz="1600" dirty="0"/>
              <a:t>, 4. </a:t>
            </a:r>
            <a:r>
              <a:rPr lang="en-US" sz="1600" b="1" dirty="0"/>
              <a:t>length_of_stay</a:t>
            </a:r>
            <a:r>
              <a:rPr lang="en-US" sz="1600" dirty="0"/>
              <a:t> &amp; 5. </a:t>
            </a:r>
            <a:r>
              <a:rPr lang="en-US" sz="1600" b="1" dirty="0"/>
              <a:t>booking_origin </a:t>
            </a:r>
            <a:endParaRPr lang="en-IN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96C78-3372-6EAA-2EAC-AD101B187351}"/>
              </a:ext>
            </a:extLst>
          </p:cNvPr>
          <p:cNvSpPr txBox="1"/>
          <p:nvPr/>
        </p:nvSpPr>
        <p:spPr>
          <a:xfrm>
            <a:off x="1010365" y="1353822"/>
            <a:ext cx="374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have implemented three prediction model (</a:t>
            </a:r>
            <a:r>
              <a:rPr lang="en-US" b="1" i="1" dirty="0"/>
              <a:t>Random Forest</a:t>
            </a:r>
            <a:r>
              <a:rPr lang="en-US" dirty="0"/>
              <a:t>, </a:t>
            </a:r>
            <a:r>
              <a:rPr lang="en-US" b="1" i="1" dirty="0"/>
              <a:t>XGBoost</a:t>
            </a:r>
            <a:r>
              <a:rPr lang="en-US" dirty="0"/>
              <a:t> and </a:t>
            </a:r>
            <a:r>
              <a:rPr lang="en-US" b="1" i="1" dirty="0"/>
              <a:t>CatBoost</a:t>
            </a:r>
            <a:r>
              <a:rPr lang="en-US" dirty="0"/>
              <a:t>) using top-5 features and all features.  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391434-BAB6-6994-CD73-F2EC7B18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3" y="2658399"/>
            <a:ext cx="4723866" cy="2617361"/>
          </a:xfrm>
          <a:prstGeom prst="rect">
            <a:avLst/>
          </a:prstGeom>
        </p:spPr>
      </p:pic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15A46385-96E1-262B-79A2-472A4C0E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2137"/>
              </p:ext>
            </p:extLst>
          </p:nvPr>
        </p:nvGraphicFramePr>
        <p:xfrm>
          <a:off x="799801" y="5337989"/>
          <a:ext cx="427902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755">
                  <a:extLst>
                    <a:ext uri="{9D8B030D-6E8A-4147-A177-3AD203B41FA5}">
                      <a16:colId xmlns:a16="http://schemas.microsoft.com/office/drawing/2014/main" val="1260146334"/>
                    </a:ext>
                  </a:extLst>
                </a:gridCol>
                <a:gridCol w="1069755">
                  <a:extLst>
                    <a:ext uri="{9D8B030D-6E8A-4147-A177-3AD203B41FA5}">
                      <a16:colId xmlns:a16="http://schemas.microsoft.com/office/drawing/2014/main" val="335071794"/>
                    </a:ext>
                  </a:extLst>
                </a:gridCol>
                <a:gridCol w="1069755">
                  <a:extLst>
                    <a:ext uri="{9D8B030D-6E8A-4147-A177-3AD203B41FA5}">
                      <a16:colId xmlns:a16="http://schemas.microsoft.com/office/drawing/2014/main" val="2091942477"/>
                    </a:ext>
                  </a:extLst>
                </a:gridCol>
                <a:gridCol w="1069755">
                  <a:extLst>
                    <a:ext uri="{9D8B030D-6E8A-4147-A177-3AD203B41FA5}">
                      <a16:colId xmlns:a16="http://schemas.microsoft.com/office/drawing/2014/main" val="143170518"/>
                    </a:ext>
                  </a:extLst>
                </a:gridCol>
              </a:tblGrid>
              <a:tr h="30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F1-score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ROC-AUC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818635"/>
                  </a:ext>
                </a:extLst>
              </a:tr>
              <a:tr h="30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85.46%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0.45%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50%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36522"/>
                  </a:ext>
                </a:extLst>
              </a:tr>
              <a:tr h="30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XGBoost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85.15%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53.64%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94376"/>
                  </a:ext>
                </a:extLst>
              </a:tr>
              <a:tr h="30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CatBoost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84.88%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3.98%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50.79%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36773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76482E26-8F2B-F62C-A7C3-2321D1C27548}"/>
              </a:ext>
            </a:extLst>
          </p:cNvPr>
          <p:cNvSpPr/>
          <p:nvPr/>
        </p:nvSpPr>
        <p:spPr>
          <a:xfrm>
            <a:off x="260858" y="391886"/>
            <a:ext cx="53661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 Model To Understand Factors </a:t>
            </a:r>
          </a:p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Influencing Buying Behavior </a:t>
            </a:r>
          </a:p>
        </p:txBody>
      </p:sp>
    </p:spTree>
    <p:extLst>
      <p:ext uri="{BB962C8B-B14F-4D97-AF65-F5344CB8AC3E}">
        <p14:creationId xmlns:p14="http://schemas.microsoft.com/office/powerpoint/2010/main" val="329426364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104</Words>
  <Application>Microsoft Office PowerPoint</Application>
  <PresentationFormat>Widescreen</PresentationFormat>
  <Paragraphs>24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Bembo</vt:lpstr>
      <vt:lpstr>Calibri</vt:lpstr>
      <vt:lpstr>Calibri Light</vt:lpstr>
      <vt:lpstr>Calisto MT</vt:lpstr>
      <vt:lpstr>ArchiveVTI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Kumar</dc:creator>
  <cp:lastModifiedBy>Rahul Kumar</cp:lastModifiedBy>
  <cp:revision>5</cp:revision>
  <dcterms:created xsi:type="dcterms:W3CDTF">2023-07-10T10:49:21Z</dcterms:created>
  <dcterms:modified xsi:type="dcterms:W3CDTF">2023-07-10T11:50:41Z</dcterms:modified>
</cp:coreProperties>
</file>